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55" r:id="rId3"/>
    <p:sldId id="354" r:id="rId4"/>
    <p:sldId id="341" r:id="rId5"/>
    <p:sldId id="356" r:id="rId6"/>
    <p:sldId id="345" r:id="rId7"/>
    <p:sldId id="358" r:id="rId8"/>
    <p:sldId id="361" r:id="rId9"/>
    <p:sldId id="346" r:id="rId10"/>
    <p:sldId id="367" r:id="rId11"/>
    <p:sldId id="347" r:id="rId12"/>
    <p:sldId id="364" r:id="rId13"/>
    <p:sldId id="365" r:id="rId14"/>
    <p:sldId id="366" r:id="rId15"/>
    <p:sldId id="348" r:id="rId16"/>
    <p:sldId id="349" r:id="rId17"/>
    <p:sldId id="350" r:id="rId18"/>
    <p:sldId id="357" r:id="rId19"/>
    <p:sldId id="351" r:id="rId20"/>
    <p:sldId id="359" r:id="rId21"/>
    <p:sldId id="360" r:id="rId22"/>
    <p:sldId id="352" r:id="rId23"/>
    <p:sldId id="368" r:id="rId24"/>
    <p:sldId id="343" r:id="rId25"/>
    <p:sldId id="369" r:id="rId26"/>
    <p:sldId id="370" r:id="rId27"/>
    <p:sldId id="353" r:id="rId28"/>
    <p:sldId id="372" r:id="rId29"/>
    <p:sldId id="371" r:id="rId30"/>
    <p:sldId id="363" r:id="rId31"/>
    <p:sldId id="339" r:id="rId32"/>
    <p:sldId id="340" r:id="rId33"/>
    <p:sldId id="34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" initials="J" lastIdx="3" clrIdx="0">
    <p:extLst>
      <p:ext uri="{19B8F6BF-5375-455C-9EA6-DF929625EA0E}">
        <p15:presenceInfo xmlns:p15="http://schemas.microsoft.com/office/powerpoint/2012/main" userId="Jam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343434"/>
    <a:srgbClr val="B2AFA8"/>
    <a:srgbClr val="440418"/>
    <a:srgbClr val="540000"/>
    <a:srgbClr val="710626"/>
    <a:srgbClr val="860000"/>
    <a:srgbClr val="1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62" autoAdjust="0"/>
  </p:normalViewPr>
  <p:slideViewPr>
    <p:cSldViewPr snapToGrid="0" snapToObjects="1">
      <p:cViewPr varScale="1">
        <p:scale>
          <a:sx n="95" d="100"/>
          <a:sy n="95" d="100"/>
        </p:scale>
        <p:origin x="1962" y="78"/>
      </p:cViewPr>
      <p:guideLst>
        <p:guide orient="horz" pos="2064"/>
        <p:guide pos="2880"/>
      </p:guideLst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385FC-E202-45DB-8223-3F719E948F0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5848D-F72E-414D-A945-7F81C4867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28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A192-89F2-44C6-B07F-1B83CE44D511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2F87-7895-4624-A4AE-ACD3588F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7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5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9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22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1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0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Private</a:t>
            </a:r>
            <a:r>
              <a:rPr lang="en-US" baseline="0" dirty="0" smtClean="0"/>
              <a:t> spin-off </a:t>
            </a:r>
            <a:r>
              <a:rPr lang="en-US" dirty="0" smtClean="0"/>
              <a:t>ARTMS $3M funding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3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9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5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7116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09999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1752-0CA2-4E0D-99A7-7563689D5D98}" type="datetime1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9042" y="-23815"/>
            <a:ext cx="2956863" cy="2956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" y="-59531"/>
            <a:ext cx="3557116" cy="8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" y="-59531"/>
            <a:ext cx="3557116" cy="889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AC3E-EFE7-468B-8B7B-E161D41DC171}" type="datetime1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262D-E3D3-4B9B-A255-926360EEF118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0ED9-0760-4A57-B63F-30F9BA7FA5F5}" type="datetime1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7DB1-18F7-424A-8049-50DEED976A00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BB3D-2A84-41CF-9003-91A6C64D2AA0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A7A1-F16A-471E-8B74-103640A9B6CB}" type="datetime1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pm.org/utils/en/pdf/CGPM/Convocation-2018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lection.maas.museum/object/539785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commons.wikimedia.org/w/index.php?curid=62335811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pac2018.vrws.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7es2VcJD6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2967/jnumed.116.178673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pac2018.vrws.d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360" y="2015764"/>
            <a:ext cx="7116815" cy="177165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n w="12700">
                  <a:noFill/>
                </a:ln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cs typeface="Miriam" panose="020B0502050101010101" pitchFamily="34" charset="-79"/>
              </a:rPr>
              <a:t>Unpacking IPAC’18</a:t>
            </a:r>
            <a:endParaRPr lang="en-US" sz="2400" dirty="0"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80000"/>
                  </a:prstClr>
                </a:outerShdw>
              </a:effectLst>
              <a:cs typeface="Miriam" panose="020B0502050101010101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360" y="3794538"/>
            <a:ext cx="2169279" cy="38881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t>James </a:t>
            </a:r>
            <a:r>
              <a:rPr lang="en-US" sz="2000" dirty="0" err="1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t>Gerity</a:t>
            </a:r>
            <a:endParaRPr lang="en-US" sz="2000" dirty="0" smtClean="0">
              <a:ln w="12700">
                <a:noFill/>
              </a:ln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79360" y="4183352"/>
            <a:ext cx="2458682" cy="32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0F4F9CB-1C05-4986-B519-E0AD17B47FBC}" type="datetime4">
              <a:rPr lang="en-US" sz="1600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pPr algn="l"/>
              <a:t>May 18, 2018</a:t>
            </a:fld>
            <a:endParaRPr lang="en-US" sz="1600" dirty="0" smtClean="0">
              <a:ln w="12700">
                <a:noFill/>
              </a:ln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057996" y="6328391"/>
            <a:ext cx="4907425" cy="455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Miriam" panose="020B0502050101010101" pitchFamily="34" charset="-79"/>
                <a:cs typeface="Miriam" panose="020B0502050101010101" pitchFamily="34" charset="-79"/>
              </a:rPr>
              <a:t>Slides available at http://www.github.com/jgerity/talks</a:t>
            </a:r>
          </a:p>
        </p:txBody>
      </p:sp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approach to space-charge </a:t>
            </a:r>
            <a:r>
              <a:rPr lang="en-US" dirty="0"/>
              <a:t>simulation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TUYGBD5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22901" y="6444476"/>
            <a:ext cx="50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A. Gold’s presentation 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TUYGBD5</a:t>
            </a:r>
            <a:r>
              <a:rPr lang="en-US" sz="1200" dirty="0" smtClean="0"/>
              <a:t>) @ IPAC’18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4"/>
          <a:stretch/>
        </p:blipFill>
        <p:spPr>
          <a:xfrm>
            <a:off x="402047" y="1945540"/>
            <a:ext cx="8339906" cy="43573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539" y="4657725"/>
            <a:ext cx="2752725" cy="781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CBETA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TUYGBE2</a:t>
            </a:r>
            <a:r>
              <a:rPr lang="en-US" dirty="0" smtClean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Cornell-BNL ERL Test Accelerator (CBETA) “</a:t>
            </a:r>
            <a:r>
              <a:rPr lang="en-US" dirty="0"/>
              <a:t>will be the first ever multi-turn ERL with superconducting RF (SRF) acceleration, and the first ERL based on Fixed Field Alternating Gradient (FFAG) </a:t>
            </a:r>
            <a:r>
              <a:rPr lang="en-US" dirty="0" smtClean="0"/>
              <a:t>optics”</a:t>
            </a:r>
          </a:p>
          <a:p>
            <a:pPr lvl="1"/>
            <a:r>
              <a:rPr lang="en-US" dirty="0" smtClean="0"/>
              <a:t>Important implications for JLEIC and </a:t>
            </a:r>
            <a:r>
              <a:rPr lang="en-US" dirty="0" err="1" smtClean="0"/>
              <a:t>eRHIC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CBETA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TUYGBE2</a:t>
            </a:r>
            <a:r>
              <a:rPr lang="en-US" dirty="0" smtClean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10" y="3252457"/>
            <a:ext cx="6061724" cy="3343909"/>
          </a:xfrm>
        </p:spPr>
      </p:pic>
      <p:grpSp>
        <p:nvGrpSpPr>
          <p:cNvPr id="15" name="Group 14"/>
          <p:cNvGrpSpPr/>
          <p:nvPr/>
        </p:nvGrpSpPr>
        <p:grpSpPr>
          <a:xfrm>
            <a:off x="999449" y="1920628"/>
            <a:ext cx="7830902" cy="1390844"/>
            <a:chOff x="241831" y="1852933"/>
            <a:chExt cx="7830902" cy="1390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831" y="1852933"/>
              <a:ext cx="4239217" cy="13908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516" y="1852933"/>
              <a:ext cx="4239217" cy="120984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0458" y="6276865"/>
            <a:ext cx="40394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taken from CBETA Design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714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CBETA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TUYGBE2</a:t>
            </a:r>
            <a:r>
              <a:rPr lang="en-US" dirty="0" smtClean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090"/>
          <a:stretch/>
        </p:blipFill>
        <p:spPr>
          <a:xfrm>
            <a:off x="1075529" y="1852933"/>
            <a:ext cx="6992937" cy="4466048"/>
          </a:xfrm>
        </p:spPr>
      </p:pic>
      <p:sp>
        <p:nvSpPr>
          <p:cNvPr id="11" name="TextBox 10"/>
          <p:cNvSpPr txBox="1"/>
          <p:nvPr/>
        </p:nvSpPr>
        <p:spPr>
          <a:xfrm>
            <a:off x="2172577" y="6318981"/>
            <a:ext cx="479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G. </a:t>
            </a:r>
            <a:r>
              <a:rPr lang="en-US" sz="1200" dirty="0" err="1" smtClean="0"/>
              <a:t>Hoffstaetter’s</a:t>
            </a:r>
            <a:r>
              <a:rPr lang="en-US" sz="1200" dirty="0" smtClean="0"/>
              <a:t>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44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CBETA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TUYGBE2</a:t>
            </a:r>
            <a:r>
              <a:rPr lang="en-US" dirty="0" smtClean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72577" y="6318981"/>
            <a:ext cx="479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G. </a:t>
            </a:r>
            <a:r>
              <a:rPr lang="en-US" sz="1200" dirty="0" err="1" smtClean="0"/>
              <a:t>Hoffstaetter’s</a:t>
            </a:r>
            <a:r>
              <a:rPr lang="en-US" sz="1200" dirty="0" smtClean="0"/>
              <a:t> presentation @ IPAC’18</a:t>
            </a:r>
            <a:endParaRPr lang="en-US" sz="1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852933"/>
            <a:ext cx="5832475" cy="4374356"/>
          </a:xfrm>
        </p:spPr>
      </p:pic>
    </p:spTree>
    <p:extLst>
      <p:ext uri="{BB962C8B-B14F-4D97-AF65-F5344CB8AC3E}">
        <p14:creationId xmlns:p14="http://schemas.microsoft.com/office/powerpoint/2010/main" val="397059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eRHIC</a:t>
            </a:r>
            <a:r>
              <a:rPr lang="en-US" dirty="0" smtClean="0"/>
              <a:t> design status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TUYGBD3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Collects lots of parameters that have been slightly hard to come by in a single document</a:t>
            </a:r>
          </a:p>
          <a:p>
            <a:r>
              <a:rPr lang="en-US" dirty="0" smtClean="0"/>
              <a:t>Pre-CDR expected by end of June</a:t>
            </a:r>
          </a:p>
          <a:p>
            <a:r>
              <a:rPr lang="en-US" dirty="0" smtClean="0"/>
              <a:t>Strong hadron cooling is active R&amp;D</a:t>
            </a:r>
          </a:p>
          <a:p>
            <a:pPr lvl="1"/>
            <a:r>
              <a:rPr lang="en-US" dirty="0" smtClean="0"/>
              <a:t>CBETA and coherent cooling proof-of-principle experiment @ RHIC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SIS-18 ORM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WEPAK003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3857524" cy="45692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SIS-18 at FAIR (GSI) has a complex ramp</a:t>
            </a:r>
          </a:p>
          <a:p>
            <a:pPr lvl="1"/>
            <a:r>
              <a:rPr lang="en-US" dirty="0" smtClean="0"/>
              <a:t>Smooth transition from doublet to </a:t>
            </a:r>
            <a:r>
              <a:rPr lang="en-US" dirty="0" smtClean="0">
                <a:sym typeface="Wingdings" panose="05000000000000000000" pitchFamily="2" charset="2"/>
              </a:rPr>
              <a:t>triplet optics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Characterization of orbit response matrix (ORM) over this ramp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24" y="2114026"/>
            <a:ext cx="4372076" cy="4242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1048" y="6400413"/>
            <a:ext cx="403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Figure taken from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WEKPAK003</a:t>
            </a:r>
            <a:r>
              <a:rPr lang="en-US" sz="1200" dirty="0" smtClean="0"/>
              <a:t>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571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Entertainment talk: chief </a:t>
            </a:r>
            <a:r>
              <a:rPr lang="en-US" dirty="0" err="1" smtClean="0"/>
              <a:t>metrologist</a:t>
            </a:r>
            <a:r>
              <a:rPr lang="en-US" dirty="0" smtClean="0"/>
              <a:t> of 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049270"/>
                <a:ext cx="8229601" cy="407689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26</a:t>
                </a:r>
                <a:r>
                  <a:rPr lang="en-US" baseline="30000" dirty="0" smtClean="0"/>
                  <a:t>th</a:t>
                </a:r>
                <a:r>
                  <a:rPr lang="en-US" dirty="0" smtClean="0"/>
                  <a:t> CGPM meets this year! (Nov. 13-16)</a:t>
                </a:r>
              </a:p>
              <a:p>
                <a:r>
                  <a:rPr lang="en-US" dirty="0" smtClean="0"/>
                  <a:t>New system predicated on fixing as constants the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ed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sz="1600" dirty="0"/>
                  <a:t>Draft resolution at: </a:t>
                </a:r>
                <a:r>
                  <a:rPr lang="en-US" sz="1600" dirty="0">
                    <a:hlinkClick r:id="rId3"/>
                  </a:rPr>
                  <a:t>https://</a:t>
                </a:r>
                <a:r>
                  <a:rPr lang="en-US" sz="1600" dirty="0" smtClean="0">
                    <a:hlinkClick r:id="rId3"/>
                  </a:rPr>
                  <a:t>www.bipm.org/utils/en/pdf/CGPM/Convocation-2018.pdf</a:t>
                </a:r>
                <a:r>
                  <a:rPr lang="en-US" sz="1600" dirty="0" smtClean="0"/>
                  <a:t> </a:t>
                </a:r>
              </a:p>
              <a:p>
                <a:r>
                  <a:rPr lang="en-US" dirty="0" smtClean="0"/>
                  <a:t>Upshot: some constants (like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!) and old prototype kilogram become measureable</a:t>
                </a:r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049270"/>
                <a:ext cx="8229601" cy="4076893"/>
              </a:xfrm>
              <a:blipFill rotWithShape="0">
                <a:blip r:embed="rId4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4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Entertainment talk: chief </a:t>
            </a:r>
            <a:r>
              <a:rPr lang="en-US" dirty="0" err="1" smtClean="0"/>
              <a:t>metrologist</a:t>
            </a:r>
            <a:r>
              <a:rPr lang="en-US" dirty="0" smtClean="0"/>
              <a:t> of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52716" y="1784350"/>
            <a:ext cx="2754739" cy="4891017"/>
            <a:chOff x="329748" y="1784350"/>
            <a:chExt cx="2754739" cy="4891017"/>
          </a:xfrm>
        </p:grpSpPr>
        <p:pic>
          <p:nvPicPr>
            <p:cNvPr id="1028" name="Picture 4" descr="https://upload.wikimedia.org/wikipedia/commons/thumb/f/f8/NIST-4_Kibble_balance.jpg/345px-NIST-4_Kibble_balanc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48" y="1784350"/>
              <a:ext cx="2754738" cy="3832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29749" y="5659704"/>
              <a:ext cx="27547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Image by </a:t>
              </a:r>
              <a:r>
                <a:rPr lang="en-US" sz="1200" dirty="0"/>
                <a:t>Jennifer Lauren </a:t>
              </a:r>
              <a:r>
                <a:rPr lang="en-US" sz="1200" dirty="0" smtClean="0"/>
                <a:t>Lee (NIST). Used under Public </a:t>
              </a:r>
              <a:r>
                <a:rPr lang="en-US" sz="1200" dirty="0"/>
                <a:t>Domain, </a:t>
              </a:r>
              <a:r>
                <a:rPr lang="en-US" sz="1200" dirty="0" smtClean="0"/>
                <a:t>retrieved from </a:t>
              </a:r>
              <a:r>
                <a:rPr lang="en-US" sz="1200" dirty="0" smtClean="0">
                  <a:hlinkClick r:id="rId4"/>
                </a:rPr>
                <a:t>https</a:t>
              </a:r>
              <a:r>
                <a:rPr lang="en-US" sz="1200" dirty="0">
                  <a:hlinkClick r:id="rId4"/>
                </a:rPr>
                <a:t>://</a:t>
              </a:r>
              <a:r>
                <a:rPr lang="en-US" sz="1200" dirty="0" smtClean="0">
                  <a:hlinkClick r:id="rId4"/>
                </a:rPr>
                <a:t>commons.wikimedia.org/w/index.php?curid=62335811</a:t>
              </a:r>
              <a:r>
                <a:rPr lang="en-US" sz="1200" dirty="0" smtClean="0"/>
                <a:t>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84824" y="1807095"/>
            <a:ext cx="3136748" cy="4595093"/>
            <a:chOff x="5550052" y="1852933"/>
            <a:chExt cx="3136748" cy="459509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0053" y="1852933"/>
              <a:ext cx="3136747" cy="376409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50052" y="5617029"/>
              <a:ext cx="3136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Image courtesy of the Museum of Applied Arts </a:t>
              </a:r>
              <a:r>
                <a:rPr lang="en-US" sz="1200" dirty="0"/>
                <a:t>&amp; Sciences, under CC BY-NC-ND 4.0. </a:t>
              </a:r>
              <a:r>
                <a:rPr lang="en-US" sz="1200" dirty="0">
                  <a:hlinkClick r:id="rId6"/>
                </a:rPr>
                <a:t>https://</a:t>
              </a:r>
              <a:r>
                <a:rPr lang="en-US" sz="1200" dirty="0" smtClean="0">
                  <a:hlinkClick r:id="rId6"/>
                </a:rPr>
                <a:t>collection.maas.museum/object/539785</a:t>
              </a:r>
              <a:r>
                <a:rPr lang="en-US" sz="1200" dirty="0" smtClean="0"/>
                <a:t>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89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UFOs in LHC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THYGBD2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 known for several years</a:t>
            </a:r>
          </a:p>
          <a:p>
            <a:r>
              <a:rPr lang="en-US" dirty="0" smtClean="0"/>
              <a:t>Type II observed in 2017, fast gas instability after initial peak</a:t>
            </a:r>
          </a:p>
          <a:p>
            <a:pPr lvl="1"/>
            <a:r>
              <a:rPr lang="en-US" dirty="0" smtClean="0"/>
              <a:t>Specific location at a magnetic interconnect, believed to be vacuum contaminated with air </a:t>
            </a:r>
            <a:r>
              <a:rPr lang="en-US" dirty="0" smtClean="0">
                <a:sym typeface="Wingdings" panose="05000000000000000000" pitchFamily="2" charset="2"/>
              </a:rPr>
              <a:t> frozen nitrogen </a:t>
            </a:r>
            <a:r>
              <a:rPr lang="en-US" dirty="0" err="1" smtClean="0">
                <a:sym typeface="Wingdings" panose="05000000000000000000" pitchFamily="2" charset="2"/>
              </a:rPr>
              <a:t>macroparticles</a:t>
            </a:r>
            <a:r>
              <a:rPr lang="en-US" dirty="0" smtClean="0">
                <a:sym typeface="Wingdings" panose="05000000000000000000" pitchFamily="2" charset="2"/>
              </a:rPr>
              <a:t> on beam screen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563565"/>
          </a:xfrm>
        </p:spPr>
        <p:txBody>
          <a:bodyPr>
            <a:normAutofit/>
          </a:bodyPr>
          <a:lstStyle/>
          <a:p>
            <a:r>
              <a:rPr lang="en-US" dirty="0" smtClean="0"/>
              <a:t>International Particle Accelerator Conference</a:t>
            </a:r>
          </a:p>
          <a:p>
            <a:r>
              <a:rPr lang="en-US" dirty="0" smtClean="0"/>
              <a:t>Over 1,300 (!) registrants from labs and universities around the world</a:t>
            </a:r>
          </a:p>
          <a:p>
            <a:r>
              <a:rPr lang="en-US" dirty="0" smtClean="0"/>
              <a:t>Typical paper/poster + contributed talks format</a:t>
            </a:r>
          </a:p>
          <a:p>
            <a:r>
              <a:rPr lang="en-US" dirty="0" smtClean="0"/>
              <a:t>Pre-press </a:t>
            </a:r>
            <a:r>
              <a:rPr lang="en-US" dirty="0"/>
              <a:t>is already </a:t>
            </a:r>
            <a:r>
              <a:rPr lang="en-US" dirty="0" smtClean="0"/>
              <a:t>online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://ipac2018.vrws.de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UFOs in LHC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THYGBD2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3" b="29048"/>
          <a:stretch/>
        </p:blipFill>
        <p:spPr>
          <a:xfrm>
            <a:off x="810986" y="1761265"/>
            <a:ext cx="7517678" cy="4686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0111" y="6400412"/>
            <a:ext cx="403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taken from B. Lindstrom’s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582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99" y="1722664"/>
            <a:ext cx="6847114" cy="513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UFOs in LHC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THYGBD2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31942" y="6089849"/>
            <a:ext cx="403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taken from B. Lindstrom’s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358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FEL science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Many</a:t>
            </a:r>
            <a:r>
              <a:rPr lang="en-US" dirty="0" smtClean="0"/>
              <a:t> excellent studies done at LCLS and other facilities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4" r="32016" b="28107"/>
          <a:stretch/>
        </p:blipFill>
        <p:spPr>
          <a:xfrm>
            <a:off x="457200" y="3023043"/>
            <a:ext cx="5029200" cy="3333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43995"/>
          <a:stretch/>
        </p:blipFill>
        <p:spPr>
          <a:xfrm>
            <a:off x="5647173" y="3215473"/>
            <a:ext cx="2878853" cy="3000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2286" y="6366848"/>
            <a:ext cx="403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Slides taken from J. Yano’s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126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FEL science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J. Yano et al. have developed a very clever droplet-on-tape method for studying the behavior of OEC in Photosystem II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www.youtube.com/watch?v=J7es2VcJD6A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Accelerators as defense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5109587" cy="4076893"/>
          </a:xfrm>
        </p:spPr>
        <p:txBody>
          <a:bodyPr>
            <a:normAutofit/>
          </a:bodyPr>
          <a:lstStyle/>
          <a:p>
            <a:r>
              <a:rPr lang="en-US" dirty="0" smtClean="0"/>
              <a:t>High-altitude nukes </a:t>
            </a:r>
            <a:r>
              <a:rPr lang="en-US" dirty="0" smtClean="0">
                <a:sym typeface="Wingdings" panose="05000000000000000000" pitchFamily="2" charset="2"/>
              </a:rPr>
              <a:t> satellite e- damage</a:t>
            </a:r>
            <a:endParaRPr lang="en-US" dirty="0" smtClean="0"/>
          </a:p>
          <a:p>
            <a:pPr lvl="1"/>
            <a:r>
              <a:rPr lang="en-US" dirty="0" smtClean="0"/>
              <a:t>Starfish Prime (1962) killed Telstar I!</a:t>
            </a:r>
          </a:p>
          <a:p>
            <a:r>
              <a:rPr lang="en-US" dirty="0" smtClean="0"/>
              <a:t>Defense sector wants a mitigation strategy</a:t>
            </a:r>
          </a:p>
          <a:p>
            <a:pPr lvl="1"/>
            <a:r>
              <a:rPr lang="en-US" dirty="0" smtClean="0"/>
              <a:t>“shake” the e- out of belt with VLF waves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9" t="20821" r="7592" b="7946"/>
          <a:stretch/>
        </p:blipFill>
        <p:spPr>
          <a:xfrm>
            <a:off x="5677319" y="2049270"/>
            <a:ext cx="3009481" cy="387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7318" y="5936052"/>
            <a:ext cx="300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taken from B. </a:t>
            </a:r>
            <a:r>
              <a:rPr lang="en-US" sz="1200" dirty="0" err="1" smtClean="0"/>
              <a:t>Carlsten’s</a:t>
            </a:r>
            <a:r>
              <a:rPr lang="en-US" sz="1200" dirty="0" smtClean="0"/>
              <a:t>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3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Accelerators as defense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144189" cy="4431917"/>
          </a:xfrm>
        </p:spPr>
        <p:txBody>
          <a:bodyPr>
            <a:normAutofit/>
          </a:bodyPr>
          <a:lstStyle/>
          <a:p>
            <a:r>
              <a:rPr lang="en-US" dirty="0" smtClean="0"/>
              <a:t>A compact e- accelerator in space could generate needed radiation</a:t>
            </a:r>
            <a:endParaRPr lang="en-US" dirty="0"/>
          </a:p>
          <a:p>
            <a:r>
              <a:rPr lang="en-US" dirty="0" smtClean="0"/>
              <a:t>Terrestrial NSF experiment using 1 MeV </a:t>
            </a:r>
            <a:r>
              <a:rPr lang="en-US" dirty="0" err="1" smtClean="0"/>
              <a:t>linac</a:t>
            </a:r>
            <a:r>
              <a:rPr lang="en-US" dirty="0" smtClean="0"/>
              <a:t> from Lancaster University</a:t>
            </a:r>
          </a:p>
          <a:p>
            <a:pPr lvl="1"/>
            <a:r>
              <a:rPr lang="en-US" dirty="0" smtClean="0"/>
              <a:t>characterize the fundamental beam physics</a:t>
            </a:r>
          </a:p>
          <a:p>
            <a:r>
              <a:rPr lang="en-US" dirty="0" smtClean="0"/>
              <a:t>NASA Beam-PIE experiment mentioned</a:t>
            </a:r>
          </a:p>
          <a:p>
            <a:pPr lvl="1"/>
            <a:r>
              <a:rPr lang="en-US" dirty="0" smtClean="0"/>
              <a:t>60 </a:t>
            </a:r>
            <a:r>
              <a:rPr lang="en-US" dirty="0" err="1" smtClean="0"/>
              <a:t>keV</a:t>
            </a:r>
            <a:r>
              <a:rPr lang="en-US" dirty="0" smtClean="0"/>
              <a:t> C-band RF accelerator</a:t>
            </a:r>
          </a:p>
          <a:p>
            <a:pPr lvl="1"/>
            <a:r>
              <a:rPr lang="en-US" dirty="0" smtClean="0"/>
              <a:t>Cannot find any information about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Accelerators as defense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861344"/>
            <a:ext cx="5909733" cy="4432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03236" y="6356350"/>
            <a:ext cx="613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B. </a:t>
            </a:r>
            <a:r>
              <a:rPr lang="en-US" sz="1200" dirty="0" err="1" smtClean="0"/>
              <a:t>Carlsten’s</a:t>
            </a:r>
            <a:r>
              <a:rPr lang="en-US" sz="1200" dirty="0" smtClean="0"/>
              <a:t>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24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sectors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good review of dark sector possibilities, current exclusion bounds,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03236" y="6333985"/>
            <a:ext cx="613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S. Gori’s presentation @ IPAC’18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0" b="33333"/>
          <a:stretch/>
        </p:blipFill>
        <p:spPr>
          <a:xfrm>
            <a:off x="782588" y="3208707"/>
            <a:ext cx="7578821" cy="29174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3288" y="4923692"/>
            <a:ext cx="3295859" cy="1410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sectors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exploit Higgs’s natural interaction with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04" y="3103373"/>
            <a:ext cx="4060790" cy="3137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3236" y="6333985"/>
            <a:ext cx="613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S. Gori’s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70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sectors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FRYGB3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35" y="2049463"/>
            <a:ext cx="5275729" cy="4076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03236" y="6333985"/>
            <a:ext cx="613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S. Gori’s presentation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52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TRIUMF and radioisotopes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4309533" cy="40768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TRIUMF interested in producing radioisotopes for medical imaging and therapy</a:t>
            </a:r>
          </a:p>
          <a:p>
            <a:r>
              <a:rPr lang="en-US" dirty="0" smtClean="0"/>
              <a:t>Start-up ARTMS recently received $3M funding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49270"/>
            <a:ext cx="3810000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8466" y="4440045"/>
            <a:ext cx="3386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Prostate cancer patient before (left) and after (middle, right) successive treatments with prostate-specific membrane antigen (PSMA) with α-emitting </a:t>
            </a:r>
            <a:r>
              <a:rPr lang="en-US" sz="1200" baseline="30000" dirty="0" smtClean="0"/>
              <a:t>225</a:t>
            </a:r>
            <a:r>
              <a:rPr lang="en-US" sz="1200" dirty="0" smtClean="0"/>
              <a:t>Ac attached.</a:t>
            </a:r>
          </a:p>
          <a:p>
            <a:endParaRPr lang="en-US" sz="1200" dirty="0" smtClean="0"/>
          </a:p>
          <a:p>
            <a:r>
              <a:rPr lang="en-US" sz="1200" dirty="0" smtClean="0"/>
              <a:t>Figure from C</a:t>
            </a:r>
            <a:r>
              <a:rPr lang="en-US" sz="1200" dirty="0"/>
              <a:t>. </a:t>
            </a:r>
            <a:r>
              <a:rPr lang="en-US" sz="1200" dirty="0" err="1"/>
              <a:t>Kratochwil</a:t>
            </a:r>
            <a:r>
              <a:rPr lang="en-US" sz="1200" dirty="0"/>
              <a:t> et al., </a:t>
            </a:r>
            <a:r>
              <a:rPr lang="en-US" sz="1200" dirty="0" smtClean="0"/>
              <a:t>2016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dx.doi.org/10.2967/jnumed.116.178673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a whole bunch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563565"/>
          </a:xfrm>
        </p:spPr>
        <p:txBody>
          <a:bodyPr>
            <a:normAutofit/>
          </a:bodyPr>
          <a:lstStyle/>
          <a:p>
            <a:r>
              <a:rPr lang="en-US" dirty="0" smtClean="0"/>
              <a:t>Pre-press </a:t>
            </a:r>
            <a:r>
              <a:rPr lang="en-US" dirty="0"/>
              <a:t>is already </a:t>
            </a:r>
            <a:r>
              <a:rPr lang="en-US" dirty="0" smtClean="0"/>
              <a:t>online!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://ipac2018.vrws.de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910175"/>
            <a:ext cx="9143999" cy="1069660"/>
          </a:xfrm>
          <a:prstGeom prst="rect">
            <a:avLst/>
          </a:prstGeom>
          <a:solidFill>
            <a:srgbClr val="500000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19050" cap="sq" cmpd="sng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  <a:latin typeface="+mj-lt"/>
              </a:rPr>
              <a:t>Thank you!</a:t>
            </a:r>
            <a:endParaRPr lang="en-US" sz="6000" dirty="0">
              <a:ln w="19050" cap="sq" cmpd="sng">
                <a:solidFill>
                  <a:schemeClr val="tx1"/>
                </a:solidFill>
                <a:prstDash val="solid"/>
                <a:round/>
              </a:ln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8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TRIUMF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TITAN team has a Pikachu figurine that they hide every shift for esprit de corps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4" b="25459"/>
          <a:stretch/>
        </p:blipFill>
        <p:spPr>
          <a:xfrm>
            <a:off x="2141566" y="3632436"/>
            <a:ext cx="4860868" cy="29921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965824" y="5291191"/>
            <a:ext cx="513708" cy="5137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Microphysics of niobium SRF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WEYGBF2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58013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Alexander </a:t>
                </a:r>
                <a:r>
                  <a:rPr lang="en-US" dirty="0" err="1" smtClean="0"/>
                  <a:t>Romanenko’s</a:t>
                </a:r>
                <a:r>
                  <a:rPr lang="en-US" dirty="0" smtClean="0"/>
                  <a:t> @ FNAL suggests a new “time barrier” to characterize SRF performance</a:t>
                </a:r>
              </a:p>
              <a:p>
                <a:r>
                  <a:rPr lang="en-US" dirty="0" smtClean="0"/>
                  <a:t>Big idea: materials with vortex forming/dissipation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𝑟𝑓</m:t>
                        </m:r>
                      </m:sub>
                    </m:sSub>
                  </m:oMath>
                </a14:m>
                <a:r>
                  <a:rPr lang="en-US" dirty="0" smtClean="0"/>
                  <a:t> do not “see” RF in a flux sense </a:t>
                </a:r>
                <a:r>
                  <a:rPr lang="en-US" dirty="0" smtClean="0">
                    <a:sym typeface="Wingdings" panose="05000000000000000000" pitchFamily="2" charset="2"/>
                  </a:rPr>
                  <a:t> better Q!</a:t>
                </a:r>
              </a:p>
              <a:p>
                <a:pPr lvl="1"/>
                <a:r>
                  <a:rPr lang="en-US" dirty="0" smtClean="0">
                    <a:sym typeface="Wingdings" panose="05000000000000000000" pitchFamily="2" charset="2"/>
                  </a:rPr>
                  <a:t>Some prior art for this, e.g. electron-phonon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𝑝h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580130"/>
              </a:xfrm>
              <a:blipFill rotWithShape="0">
                <a:blip r:embed="rId3"/>
                <a:stretch>
                  <a:fillRect l="-1704" t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4"/>
          <a:stretch/>
        </p:blipFill>
        <p:spPr>
          <a:xfrm>
            <a:off x="1689251" y="2504527"/>
            <a:ext cx="5765497" cy="39399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50555"/>
            <a:ext cx="8229600" cy="173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 at low fields is well-described by a two-level system (TLS)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2901" y="6444476"/>
            <a:ext cx="50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A. </a:t>
            </a:r>
            <a:r>
              <a:rPr lang="en-US" sz="1200" dirty="0" err="1" smtClean="0"/>
              <a:t>Romanenko’s</a:t>
            </a:r>
            <a:r>
              <a:rPr lang="en-US" sz="1200" dirty="0" smtClean="0"/>
              <a:t> presentation 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WEYGBF2</a:t>
            </a:r>
            <a:r>
              <a:rPr lang="en-US" sz="1200" dirty="0" smtClean="0"/>
              <a:t>)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5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Beam screen R&amp;D for HE-LHC, FCC-</a:t>
            </a:r>
            <a:r>
              <a:rPr lang="en-US" dirty="0" err="1" smtClean="0"/>
              <a:t>hh</a:t>
            </a:r>
            <a:r>
              <a:rPr lang="en-US" dirty="0" smtClean="0"/>
              <a:t>, etc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MOZGBE5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1"/>
            <a:ext cx="4376057" cy="2773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FCC-</a:t>
            </a:r>
            <a:r>
              <a:rPr lang="en-US" dirty="0" err="1" smtClean="0"/>
              <a:t>hh</a:t>
            </a:r>
            <a:r>
              <a:rPr lang="en-US" dirty="0" smtClean="0"/>
              <a:t> has synchrotron radiation power of 32 W/m</a:t>
            </a:r>
          </a:p>
          <a:p>
            <a:pPr lvl="1"/>
            <a:r>
              <a:rPr lang="en-US" dirty="0" smtClean="0"/>
              <a:t>Requires a new design!</a:t>
            </a:r>
          </a:p>
          <a:p>
            <a:r>
              <a:rPr lang="en-US" dirty="0" smtClean="0"/>
              <a:t>Reflector design has been tested: BESTEX </a:t>
            </a:r>
            <a:r>
              <a:rPr lang="en-US" dirty="0"/>
              <a:t>@ </a:t>
            </a:r>
            <a:r>
              <a:rPr lang="en-US" dirty="0" smtClean="0"/>
              <a:t>KARA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39" y="2049270"/>
            <a:ext cx="3915321" cy="429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64258"/>
            <a:ext cx="4901232" cy="1692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0971" y="6356350"/>
            <a:ext cx="403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Figures taken from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MOZGBE5 </a:t>
            </a:r>
            <a:r>
              <a:rPr lang="en-US" sz="1200" dirty="0" smtClean="0"/>
              <a:t>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74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Beam screen R&amp;D for HE-LHC, FCC-</a:t>
            </a:r>
            <a:r>
              <a:rPr lang="en-US" dirty="0" err="1"/>
              <a:t>hh</a:t>
            </a:r>
            <a:r>
              <a:rPr lang="en-US" dirty="0"/>
              <a:t>, etc.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TUZGBE3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WEPMG005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reduce </a:t>
            </a:r>
            <a:r>
              <a:rPr lang="en-US" dirty="0"/>
              <a:t>surface e</a:t>
            </a:r>
            <a:r>
              <a:rPr lang="en-US" baseline="30000" dirty="0"/>
              <a:t>-</a:t>
            </a:r>
            <a:r>
              <a:rPr lang="en-US" dirty="0"/>
              <a:t> yield (SEY</a:t>
            </a:r>
            <a:r>
              <a:rPr lang="en-US" dirty="0" smtClean="0"/>
              <a:t>) to reduce heat load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8"/>
          <a:stretch/>
        </p:blipFill>
        <p:spPr>
          <a:xfrm>
            <a:off x="905256" y="3125153"/>
            <a:ext cx="7333488" cy="3297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2902" y="6433069"/>
            <a:ext cx="50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M. </a:t>
            </a:r>
            <a:r>
              <a:rPr lang="en-US" sz="1200" dirty="0" err="1" smtClean="0"/>
              <a:t>Sitko’s</a:t>
            </a:r>
            <a:r>
              <a:rPr lang="en-US" sz="1200" dirty="0" smtClean="0"/>
              <a:t> presentation 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TUZGBE3</a:t>
            </a:r>
            <a:r>
              <a:rPr lang="en-US" sz="1200" dirty="0" smtClean="0"/>
              <a:t>)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156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Beam screen R&amp;D for HE-LHC, FCC-</a:t>
            </a:r>
            <a:r>
              <a:rPr lang="en-US" dirty="0" err="1"/>
              <a:t>hh</a:t>
            </a:r>
            <a:r>
              <a:rPr lang="en-US" dirty="0"/>
              <a:t>, etc.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TUZGBE3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WEPMG005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2902" y="6463235"/>
            <a:ext cx="50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Slides taken from M. </a:t>
            </a:r>
            <a:r>
              <a:rPr lang="en-US" sz="1200" dirty="0" err="1" smtClean="0"/>
              <a:t>Sitko’s</a:t>
            </a:r>
            <a:r>
              <a:rPr lang="en-US" sz="1200" dirty="0" smtClean="0"/>
              <a:t> presentation 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TUZGBE3</a:t>
            </a:r>
            <a:r>
              <a:rPr lang="en-US" sz="1200" dirty="0" smtClean="0"/>
              <a:t>) @ IPAC’18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7"/>
          <a:stretch/>
        </p:blipFill>
        <p:spPr>
          <a:xfrm>
            <a:off x="2471057" y="3114866"/>
            <a:ext cx="6901543" cy="33296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r>
              <a:rPr lang="en-US" dirty="0" smtClean="0"/>
              <a:t>Treatment tested @ SPS, observed no electron cloud! Still very slow method…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4" y="3512671"/>
            <a:ext cx="2734830" cy="27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approach to space-charge </a:t>
            </a:r>
            <a:r>
              <a:rPr lang="en-US" dirty="0"/>
              <a:t>simulation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TUYGBD5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852933"/>
            <a:ext cx="7305675" cy="4110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2902" y="6463235"/>
            <a:ext cx="50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Slide taken from A. Gold’s presentation 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TUYGBD5</a:t>
            </a:r>
            <a:r>
              <a:rPr lang="en-US" sz="1200" dirty="0" smtClean="0"/>
              <a:t>) @ IPAC’18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590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MU_jgerityTemplate.potx" id="{01B0AE65-288F-486D-A92F-9CC32B3D3F6F}" vid="{A780CC68-0313-44D4-A388-764489CE34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TAMU_jgerityTemplate</Template>
  <TotalTime>5997</TotalTime>
  <Words>951</Words>
  <Application>Microsoft Office PowerPoint</Application>
  <PresentationFormat>On-screen Show (4:3)</PresentationFormat>
  <Paragraphs>158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Miriam</vt:lpstr>
      <vt:lpstr>Wingdings</vt:lpstr>
      <vt:lpstr>Office Theme</vt:lpstr>
      <vt:lpstr>Unpacking IPAC’18</vt:lpstr>
      <vt:lpstr>IPAC</vt:lpstr>
      <vt:lpstr>TRIUMF and radioisotopes</vt:lpstr>
      <vt:lpstr>Microphysics of niobium SRF (WEYGBF2)</vt:lpstr>
      <vt:lpstr>PowerPoint Presentation</vt:lpstr>
      <vt:lpstr>Beam screen R&amp;D for HE-LHC, FCC-hh, etc. (MOZGBE5)</vt:lpstr>
      <vt:lpstr>Beam screen R&amp;D for HE-LHC, FCC-hh, etc. (TUZGBE3, WEPMG005)</vt:lpstr>
      <vt:lpstr>Beam screen R&amp;D for HE-LHC, FCC-hh, etc. (TUZGBE3, WEPMG005)</vt:lpstr>
      <vt:lpstr>New approach to space-charge simulation (TUYGBD5)</vt:lpstr>
      <vt:lpstr>New approach to space-charge simulation (TUYGBD5)</vt:lpstr>
      <vt:lpstr>CBETA (TUYGBE2)</vt:lpstr>
      <vt:lpstr>CBETA (TUYGBE2)</vt:lpstr>
      <vt:lpstr>CBETA (TUYGBE2)</vt:lpstr>
      <vt:lpstr>CBETA (TUYGBE2)</vt:lpstr>
      <vt:lpstr>eRHIC design status (TUYGBD3)</vt:lpstr>
      <vt:lpstr>SIS-18 ORM (WEPAK003)</vt:lpstr>
      <vt:lpstr>Entertainment talk: chief metrologist of CA</vt:lpstr>
      <vt:lpstr>Entertainment talk: chief metrologist of CA</vt:lpstr>
      <vt:lpstr>UFOs in LHC (THYGBD2)</vt:lpstr>
      <vt:lpstr>UFOs in LHC (THYGBD2)</vt:lpstr>
      <vt:lpstr>UFOs in LHC (THYGBD2)</vt:lpstr>
      <vt:lpstr>Review of FEL science (FRYGB1)</vt:lpstr>
      <vt:lpstr>Review of FEL science (FRYGB1)</vt:lpstr>
      <vt:lpstr>Accelerators as defense (FRYGB2)</vt:lpstr>
      <vt:lpstr>Accelerators as defense (FRYGB2)</vt:lpstr>
      <vt:lpstr>Accelerators as defense (FRYGB2)</vt:lpstr>
      <vt:lpstr>Dark sectors (FRYGB3)</vt:lpstr>
      <vt:lpstr>Dark sectors (FRYGB3)</vt:lpstr>
      <vt:lpstr>Dark sectors (FRYGB3)</vt:lpstr>
      <vt:lpstr>…and a whole bunch more</vt:lpstr>
      <vt:lpstr>PowerPoint Presentation</vt:lpstr>
      <vt:lpstr>Backup Slides</vt:lpstr>
      <vt:lpstr>TRIUMF Tour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Unpacking IPAC’18</dc:title>
  <dc:creator>James</dc:creator>
  <cp:lastModifiedBy>James</cp:lastModifiedBy>
  <cp:revision>60</cp:revision>
  <dcterms:created xsi:type="dcterms:W3CDTF">2018-05-07T22:55:16Z</dcterms:created>
  <dcterms:modified xsi:type="dcterms:W3CDTF">2018-05-18T19:48:13Z</dcterms:modified>
</cp:coreProperties>
</file>